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9" r:id="rId4"/>
    <p:sldId id="264" r:id="rId5"/>
    <p:sldId id="265" r:id="rId6"/>
    <p:sldId id="266" r:id="rId7"/>
    <p:sldId id="257" r:id="rId8"/>
    <p:sldId id="258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DF3B11-D312-497B-A670-73FC7FBA7B97}" v="202" dt="2017-04-06T21:36:30.835"/>
    <p1510:client id="{7F6D9288-B561-45DB-8829-E600B3B8891A}" v="28" dt="2017-04-07T21:22:06.620"/>
    <p1510:client id="{B4730C71-33AE-46FC-8CCA-545133BDFBA4}" v="47" dt="2017-04-07T21:17:51.310"/>
    <p1510:client id="{07C42086-E26B-4185-BB21-48028DCA9FE1}" v="33" dt="2017-04-06T21:45:01.105"/>
    <p1510:client id="{5371FAFC-6389-4EC3-AAFC-4F9C264BE307}" v="19" dt="2017-04-07T21:24:35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0E47B-4700-4972-86E5-3378258F6B7B}" type="datetimeFigureOut">
              <a:rPr lang="en-US"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7C10-261F-433B-A8C4-C08FD539201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47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8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62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12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0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3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13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25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17C10-261F-433B-A8C4-C08FD539201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9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743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608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90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022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59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83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87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197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965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1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8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Poetry of WWII </a:t>
            </a:r>
            <a:r>
              <a:rPr lang="en-US" err="1"/>
              <a:t>SEction</a:t>
            </a:r>
            <a:r>
              <a:rPr lang="en-US"/>
              <a:t>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err="1"/>
              <a:t>Zhulie</a:t>
            </a:r>
            <a:r>
              <a:rPr lang="en-US"/>
              <a:t> </a:t>
            </a:r>
            <a:r>
              <a:rPr lang="en-US" err="1"/>
              <a:t>wahidi</a:t>
            </a:r>
            <a:r>
              <a:rPr lang="en-US"/>
              <a:t>              Lily </a:t>
            </a:r>
            <a:r>
              <a:rPr lang="en-US" err="1"/>
              <a:t>millar</a:t>
            </a:r>
            <a:endParaRPr lang="en-US"/>
          </a:p>
          <a:p>
            <a:r>
              <a:rPr lang="en-US"/>
              <a:t>Josh Hernandez         Dallin </a:t>
            </a:r>
            <a:r>
              <a:rPr lang="en-US" err="1"/>
              <a:t>silcox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 the poem war poet it goes</a:t>
            </a:r>
            <a:br>
              <a:rPr lang="en-US"/>
            </a:br>
            <a:r>
              <a:rPr lang="en-US">
                <a:solidFill>
                  <a:srgbClr val="000000"/>
                </a:solidFill>
                <a:latin typeface="Gill Sans MT"/>
              </a:rPr>
              <a:t>I am the builder whose firm walls_____</a:t>
            </a:r>
            <a:endParaRPr lang="en-US"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r>
              <a:rPr lang="en-US" sz="3200">
                <a:solidFill>
                  <a:srgbClr val="000000"/>
                </a:solidFill>
                <a:latin typeface="Gill Sans MT"/>
              </a:rPr>
              <a:t>Surround</a:t>
            </a:r>
          </a:p>
        </p:txBody>
      </p:sp>
    </p:spTree>
    <p:extLst>
      <p:ext uri="{BB962C8B-B14F-4D97-AF65-F5344CB8AC3E}">
        <p14:creationId xmlns:p14="http://schemas.microsoft.com/office/powerpoint/2010/main" val="289007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branch of military did </a:t>
            </a:r>
            <a:r>
              <a:rPr lang="en-US" err="1"/>
              <a:t>donald</a:t>
            </a:r>
            <a:r>
              <a:rPr lang="en-US"/>
              <a:t> </a:t>
            </a:r>
            <a:r>
              <a:rPr lang="en-US" err="1"/>
              <a:t>bain</a:t>
            </a:r>
            <a:r>
              <a:rPr lang="en-US"/>
              <a:t> serve in</a:t>
            </a:r>
          </a:p>
        </p:txBody>
      </p:sp>
      <p:pic>
        <p:nvPicPr>
          <p:cNvPr id="5" name="Picture Placeholder 4" descr="Corporal &lt;strong&gt;Donald&lt;/strong&gt; Duncan &lt;strong&gt;Bain&lt;/strong&gt; was aged 34 when he was killed in action ...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037" b="12037"/>
          <a:stretch>
            <a:fillRect/>
          </a:stretch>
        </p:blipFill>
        <p:spPr>
          <a:xfrm>
            <a:off x="7813958" y="819150"/>
            <a:ext cx="3421257" cy="455896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          Royal Artillery</a:t>
            </a:r>
          </a:p>
        </p:txBody>
      </p:sp>
    </p:spTree>
    <p:extLst>
      <p:ext uri="{BB962C8B-B14F-4D97-AF65-F5344CB8AC3E}">
        <p14:creationId xmlns:p14="http://schemas.microsoft.com/office/powerpoint/2010/main" val="294078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</a:t>
            </a:r>
            <a:r>
              <a:rPr lang="en-US" err="1"/>
              <a:t>vergissmeinicht</a:t>
            </a:r>
            <a:r>
              <a:rPr lang="en-US"/>
              <a:t> mean?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613" y="3171825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                          </a:t>
            </a:r>
            <a:r>
              <a:rPr lang="en-US" sz="3200"/>
              <a:t> Forget Me Not</a:t>
            </a:r>
          </a:p>
        </p:txBody>
      </p:sp>
      <p:pic>
        <p:nvPicPr>
          <p:cNvPr id="4" name="Picture 3" descr="blumen schenken &lt;strong&gt;vergissmeinnicht&lt;/strong&gt; blau treue bdeutu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025" y="2295525"/>
            <a:ext cx="3119438" cy="309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7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329" y="1781175"/>
            <a:ext cx="5532438" cy="131073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0" i="0" u="none" strike="noStrike">
                <a:solidFill>
                  <a:srgbClr val="000000"/>
                </a:solidFill>
                <a:latin typeface="Century Gothic"/>
              </a:rPr>
              <a:t>" Lay the coin on my tongue and I will sing of what the others never set eyes on."</a:t>
            </a:r>
            <a:r>
              <a:rPr lang="en-US" b="0" i="0">
                <a:latin typeface="Century Gothic"/>
              </a:rPr>
              <a:t>​</a:t>
            </a:r>
          </a:p>
          <a:p>
            <a:pPr algn="l" rtl="0"/>
            <a:r>
              <a:rPr lang="en-US" b="0" i="0" u="none" strike="noStrike">
                <a:solidFill>
                  <a:srgbClr val="000000"/>
                </a:solidFill>
                <a:latin typeface="Century Gothic"/>
              </a:rPr>
              <a:t>What are these lines of the poem an allusion to?</a:t>
            </a:r>
            <a:r>
              <a:rPr lang="en-US" b="0" i="0">
                <a:latin typeface="Century Gothic"/>
              </a:rPr>
              <a:t>​</a:t>
            </a:r>
            <a:endParaRPr lang="en-US"/>
          </a:p>
        </p:txBody>
      </p:sp>
      <p:pic>
        <p:nvPicPr>
          <p:cNvPr id="5" name="Picture Placeholder 4" descr="Original file ‎ (2,200 × 2,200 pixels, file size: 6.07 MB, MIME ...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3916" r="13916"/>
          <a:stretch>
            <a:fillRect/>
          </a:stretch>
        </p:blipFill>
        <p:spPr>
          <a:xfrm>
            <a:off x="8239125" y="1123950"/>
            <a:ext cx="2791171" cy="386632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000000"/>
                </a:solidFill>
                <a:latin typeface="Century Gothic"/>
              </a:rPr>
              <a:t>Greek habit of laying coin on tongue of the dead in payment to Acheron </a:t>
            </a:r>
            <a:endParaRPr lang="en-US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8012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Century Gothic"/>
              </a:rPr>
              <a:t>A war poem beginning with the word living creates </a:t>
            </a:r>
            <a:r>
              <a:rPr lang="en-US" u="sng">
                <a:solidFill>
                  <a:srgbClr val="000000"/>
                </a:solidFill>
                <a:latin typeface="Century Gothic"/>
              </a:rPr>
              <a:t>                       </a:t>
            </a:r>
            <a:r>
              <a:rPr lang="en-US">
                <a:solidFill>
                  <a:srgbClr val="000000"/>
                </a:solidFill>
                <a:latin typeface="Century Gothic"/>
              </a:rPr>
              <a:t>.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Ironic tone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4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cap="all">
                <a:solidFill>
                  <a:srgbClr val="000000"/>
                </a:solidFill>
                <a:latin typeface="Century Gothic"/>
              </a:rPr>
              <a:t>What does the writer of this poem realize when he writes: </a:t>
            </a:r>
            <a:r>
              <a:rPr lang="en-US">
                <a:latin typeface="Century Gothic"/>
                <a:ea typeface="Century Gothic"/>
                <a:cs typeface="Century Gothic"/>
              </a:rPr>
              <a:t>​</a:t>
            </a:r>
            <a:br>
              <a:rPr lang="en-US">
                <a:latin typeface="Century Gothic"/>
                <a:ea typeface="Century Gothic"/>
                <a:cs typeface="Century Gothic"/>
              </a:rPr>
            </a:br>
            <a:r>
              <a:rPr lang="en-US" b="0" i="0" u="none" strike="noStrike" cap="all">
                <a:solidFill>
                  <a:srgbClr val="000000"/>
                </a:solidFill>
                <a:latin typeface="Century Gothic"/>
              </a:rPr>
              <a:t>" I look each side of the door of sleep" 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36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Death and sleep are similar; sleep is a temporary death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Content Placeholder 5" descr="Escalofriorgasmicosmicuántico: Curso de noruego. Lección 20 ..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64180" y="1589088"/>
            <a:ext cx="3245120" cy="3378200"/>
          </a:xfrm>
        </p:spPr>
      </p:pic>
    </p:spTree>
    <p:extLst>
      <p:ext uri="{BB962C8B-B14F-4D97-AF65-F5344CB8AC3E}">
        <p14:creationId xmlns:p14="http://schemas.microsoft.com/office/powerpoint/2010/main" val="398002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43150"/>
            <a:ext cx="9604375" cy="170492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                                     </a:t>
            </a:r>
            <a:r>
              <a:rPr lang="en-US" sz="3200"/>
              <a:t>Spoiled love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6558" y="57150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err="1">
                <a:solidFill>
                  <a:srgbClr val="000000"/>
                </a:solidFill>
              </a:rPr>
              <a:t>vergissmeinicht</a:t>
            </a:r>
            <a:r>
              <a:rPr lang="en-US">
                <a:solidFill>
                  <a:srgbClr val="000000"/>
                </a:solidFill>
              </a:rPr>
              <a:t>, </a:t>
            </a:r>
            <a:r>
              <a:rPr lang="en-US">
                <a:solidFill>
                  <a:srgbClr val="0C0C0C"/>
                </a:solidFill>
                <a:latin typeface="Century Gothic"/>
              </a:rPr>
              <a:t>The image of a handwritten love note found on a corpse creates an image of what?</a:t>
            </a:r>
            <a:r>
              <a:rPr lang="en-US">
                <a:latin typeface="Century Gothic"/>
              </a:rPr>
              <a:t> </a:t>
            </a:r>
            <a:r>
              <a:rPr lang="en-US"/>
              <a:t>, </a:t>
            </a:r>
          </a:p>
        </p:txBody>
      </p:sp>
    </p:spTree>
    <p:extLst>
      <p:ext uri="{BB962C8B-B14F-4D97-AF65-F5344CB8AC3E}">
        <p14:creationId xmlns:p14="http://schemas.microsoft.com/office/powerpoint/2010/main" val="149648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3" name="Picture 12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20" name="Rectangle 1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&lt;strong&gt;Steffi&lt;/strong&gt; Skoupy-Puhaneová - příloha - Kohoutikriz.org"/>
          <p:cNvPicPr>
            <a:picLocks noChangeAspect="1"/>
          </p:cNvPicPr>
          <p:nvPr/>
        </p:nvPicPr>
        <p:blipFill rotWithShape="1">
          <a:blip r:embed="rId4"/>
          <a:srcRect r="4418" b="-4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In </a:t>
            </a:r>
            <a:r>
              <a:rPr lang="en-US" err="1"/>
              <a:t>VergIssmeinicht</a:t>
            </a:r>
            <a:r>
              <a:rPr lang="en-US"/>
              <a:t>, who is </a:t>
            </a:r>
            <a:r>
              <a:rPr lang="en-US" err="1"/>
              <a:t>steffi</a:t>
            </a:r>
            <a:r>
              <a:rPr lang="en-US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                  </a:t>
            </a:r>
            <a:r>
              <a:rPr lang="en-US" sz="3600"/>
              <a:t>His girlfriend</a:t>
            </a:r>
            <a:endParaRPr lang="en-US" sz="360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79682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The word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vergissmeinicht</a:t>
            </a:r>
            <a:r>
              <a:rPr lang="en-US">
                <a:solidFill>
                  <a:srgbClr val="000000"/>
                </a:solidFill>
                <a:latin typeface="Gill Sans MT"/>
              </a:rPr>
              <a:t> has what two Meanings in the poem?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/>
              <a:t>1. For a man to not forget his lover</a:t>
            </a:r>
          </a:p>
          <a:p>
            <a:pPr marL="0" indent="0">
              <a:buNone/>
            </a:pPr>
            <a:r>
              <a:rPr lang="en-US" sz="3200"/>
              <a:t>2. To create the idea that love is like a delicate flower </a:t>
            </a:r>
          </a:p>
        </p:txBody>
      </p:sp>
    </p:spTree>
    <p:extLst>
      <p:ext uri="{BB962C8B-B14F-4D97-AF65-F5344CB8AC3E}">
        <p14:creationId xmlns:p14="http://schemas.microsoft.com/office/powerpoint/2010/main" val="238439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line 4 of war poet it goes</a:t>
            </a:r>
            <a:br>
              <a:rPr lang="en-US"/>
            </a:br>
            <a:r>
              <a:rPr lang="en-US">
                <a:solidFill>
                  <a:srgbClr val="000000"/>
                </a:solidFill>
                <a:latin typeface="Gill Sans MT"/>
              </a:rPr>
              <a:t>an arrow in my ___________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0" lvl="5" indent="0">
              <a:buNone/>
            </a:pPr>
            <a:r>
              <a:rPr lang="en-US" sz="3200"/>
              <a:t>Hand</a:t>
            </a:r>
          </a:p>
        </p:txBody>
      </p:sp>
      <p:pic>
        <p:nvPicPr>
          <p:cNvPr id="4" name="Picture 3" descr="Description 3349839-left-&lt;strong&gt;hand&lt;/strong&gt;-outstretch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131" y="1852065"/>
            <a:ext cx="3337044" cy="361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73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35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Gill Sans MT</vt:lpstr>
      <vt:lpstr>Gallery</vt:lpstr>
      <vt:lpstr>Gallery</vt:lpstr>
      <vt:lpstr>Poetry of WWII SEction 5</vt:lpstr>
      <vt:lpstr>What does vergissmeinicht mean? </vt:lpstr>
      <vt:lpstr>" Lay the coin on my tongue and I will sing of what the others never set eyes on."​ What are these lines of the poem an allusion to?​</vt:lpstr>
      <vt:lpstr>A war poem beginning with the word living creates                        . </vt:lpstr>
      <vt:lpstr>What does the writer of this poem realize when he writes: ​ " I look each side of the door of sleep" </vt:lpstr>
      <vt:lpstr>In vergissmeinicht, The image of a handwritten love note found on a corpse creates an image of what? , </vt:lpstr>
      <vt:lpstr>In VergIssmeinicht, who is steffi?</vt:lpstr>
      <vt:lpstr>The word vergissmeinicht has what two Meanings in the poem? </vt:lpstr>
      <vt:lpstr>In line 4 of war poet it goes an arrow in my ___________</vt:lpstr>
      <vt:lpstr>In the poem war poet it goes I am the builder whose firm walls_____</vt:lpstr>
      <vt:lpstr>What branch of military did donald bain serve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of WWII SEction 5</dc:title>
  <dc:creator>Basacker, Kristi</dc:creator>
  <cp:lastModifiedBy>Basacker, Kristi</cp:lastModifiedBy>
  <cp:revision>2</cp:revision>
  <dcterms:modified xsi:type="dcterms:W3CDTF">2017-04-07T22:04:33Z</dcterms:modified>
</cp:coreProperties>
</file>